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6"/>
  </p:notesMasterIdLst>
  <p:sldIdLst>
    <p:sldId id="324" r:id="rId3"/>
    <p:sldId id="325" r:id="rId4"/>
    <p:sldId id="326" r:id="rId5"/>
    <p:sldId id="336" r:id="rId6"/>
    <p:sldId id="337" r:id="rId7"/>
    <p:sldId id="345" r:id="rId8"/>
    <p:sldId id="339" r:id="rId9"/>
    <p:sldId id="342" r:id="rId10"/>
    <p:sldId id="331" r:id="rId11"/>
    <p:sldId id="340" r:id="rId12"/>
    <p:sldId id="338" r:id="rId13"/>
    <p:sldId id="344" r:id="rId14"/>
    <p:sldId id="346"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A222"/>
    <a:srgbClr val="D9241D"/>
    <a:srgbClr val="B5D9B0"/>
    <a:srgbClr val="FF7E00"/>
    <a:srgbClr val="1C76B7"/>
    <a:srgbClr val="FF7E08"/>
    <a:srgbClr val="1A78BC"/>
    <a:srgbClr val="2476AE"/>
    <a:srgbClr val="00B050"/>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86" autoAdjust="0"/>
    <p:restoredTop sz="93471" autoAdjust="0"/>
  </p:normalViewPr>
  <p:slideViewPr>
    <p:cSldViewPr snapToGrid="0" snapToObjects="1">
      <p:cViewPr varScale="1">
        <p:scale>
          <a:sx n="73" d="100"/>
          <a:sy n="73" d="100"/>
        </p:scale>
        <p:origin x="1043"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11/9/15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342158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7343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11/9/15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3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11/9/15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698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11/9/15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20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11/9/15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08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0FCD23-6809-4912-B4B7-31A65B20F7B6}" type="datetimeFigureOut">
              <a:rPr lang="en-US" smtClean="0">
                <a:solidFill>
                  <a:prstClr val="black">
                    <a:tint val="75000"/>
                  </a:prstClr>
                </a:solidFill>
              </a:rPr>
              <a:pPr/>
              <a:t>11/9/15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49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0FCD23-6809-4912-B4B7-31A65B20F7B6}" type="datetimeFigureOut">
              <a:rPr lang="en-US" smtClean="0">
                <a:solidFill>
                  <a:prstClr val="black">
                    <a:tint val="75000"/>
                  </a:prstClr>
                </a:solidFill>
              </a:rPr>
              <a:pPr/>
              <a:t>11/9/15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FCD23-6809-4912-B4B7-31A65B20F7B6}" type="datetimeFigureOut">
              <a:rPr lang="en-US" smtClean="0">
                <a:solidFill>
                  <a:prstClr val="black">
                    <a:tint val="75000"/>
                  </a:prstClr>
                </a:solidFill>
              </a:rPr>
              <a:pPr/>
              <a:t>11/9/15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72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11/9/15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95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11/9/15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8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11/9/15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484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11/9/15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095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11/9/15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11/9/15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11/9/15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11/9/15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11/9/15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C90FCD23-6809-4912-B4B7-31A65B20F7B6}" type="datetimeFigureOut">
              <a:rPr lang="en-US" smtClean="0">
                <a:solidFill>
                  <a:prstClr val="black">
                    <a:tint val="75000"/>
                  </a:prstClr>
                </a:solidFill>
              </a:rPr>
              <a:pPr defTabSz="685800"/>
              <a:t>11/9/15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F0DC58-0BE8-4380-A91B-A7D825AFFF4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603830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wmf"/></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8778"/>
          <a:stretch/>
        </p:blipFill>
        <p:spPr>
          <a:xfrm>
            <a:off x="764126" y="3332007"/>
            <a:ext cx="7281278" cy="2466975"/>
          </a:xfrm>
          <a:prstGeom prst="rect">
            <a:avLst/>
          </a:prstGeom>
        </p:spPr>
      </p:pic>
      <p:grpSp>
        <p:nvGrpSpPr>
          <p:cNvPr id="125" name="Group 124"/>
          <p:cNvGrpSpPr/>
          <p:nvPr/>
        </p:nvGrpSpPr>
        <p:grpSpPr>
          <a:xfrm>
            <a:off x="830932" y="611282"/>
            <a:ext cx="7371867" cy="2540620"/>
            <a:chOff x="22589" y="2173834"/>
            <a:chExt cx="9038951" cy="3115156"/>
          </a:xfrm>
        </p:grpSpPr>
        <p:sp>
          <p:nvSpPr>
            <p:cNvPr id="126" name="Right Arrow 125"/>
            <p:cNvSpPr/>
            <p:nvPr/>
          </p:nvSpPr>
          <p:spPr>
            <a:xfrm>
              <a:off x="1637163"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TextBox 126"/>
            <p:cNvSpPr txBox="1"/>
            <p:nvPr/>
          </p:nvSpPr>
          <p:spPr>
            <a:xfrm>
              <a:off x="22589" y="2894273"/>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1</a:t>
              </a:r>
            </a:p>
          </p:txBody>
        </p:sp>
        <p:sp>
          <p:nvSpPr>
            <p:cNvPr id="128" name="TextBox 127"/>
            <p:cNvSpPr txBox="1"/>
            <p:nvPr/>
          </p:nvSpPr>
          <p:spPr>
            <a:xfrm>
              <a:off x="22589" y="3244412"/>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2</a:t>
              </a:r>
            </a:p>
          </p:txBody>
        </p:sp>
        <p:sp>
          <p:nvSpPr>
            <p:cNvPr id="129" name="TextBox 128"/>
            <p:cNvSpPr txBox="1"/>
            <p:nvPr/>
          </p:nvSpPr>
          <p:spPr>
            <a:xfrm rot="5400000">
              <a:off x="116377" y="3567375"/>
              <a:ext cx="37777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30" name="TextBox 129"/>
            <p:cNvSpPr txBox="1"/>
            <p:nvPr/>
          </p:nvSpPr>
          <p:spPr>
            <a:xfrm>
              <a:off x="22589" y="4190516"/>
              <a:ext cx="759080"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k</a:t>
              </a:r>
            </a:p>
          </p:txBody>
        </p:sp>
        <p:sp>
          <p:nvSpPr>
            <p:cNvPr id="131" name="Flowchart: Magnetic Disk 130"/>
            <p:cNvSpPr/>
            <p:nvPr/>
          </p:nvSpPr>
          <p:spPr>
            <a:xfrm>
              <a:off x="6036630" y="4839513"/>
              <a:ext cx="918008" cy="449477"/>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wrap="none" lIns="0" r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Validation</a:t>
              </a:r>
            </a:p>
          </p:txBody>
        </p:sp>
        <p:sp>
          <p:nvSpPr>
            <p:cNvPr id="132" name="Flowchart: Magnetic Disk 131"/>
            <p:cNvSpPr/>
            <p:nvPr/>
          </p:nvSpPr>
          <p:spPr>
            <a:xfrm>
              <a:off x="4974473" y="4839513"/>
              <a:ext cx="91800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Test</a:t>
              </a:r>
            </a:p>
          </p:txBody>
        </p:sp>
        <p:sp>
          <p:nvSpPr>
            <p:cNvPr id="133" name="Flowchart: Magnetic Disk 132"/>
            <p:cNvSpPr/>
            <p:nvPr/>
          </p:nvSpPr>
          <p:spPr>
            <a:xfrm>
              <a:off x="3916166" y="4839513"/>
              <a:ext cx="91800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Training</a:t>
              </a:r>
            </a:p>
          </p:txBody>
        </p:sp>
        <p:sp>
          <p:nvSpPr>
            <p:cNvPr id="134" name="Flowchart: Magnetic Disk 133"/>
            <p:cNvSpPr/>
            <p:nvPr/>
          </p:nvSpPr>
          <p:spPr>
            <a:xfrm>
              <a:off x="759430" y="4052041"/>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Flowchart: Magnetic Disk 134"/>
            <p:cNvSpPr/>
            <p:nvPr/>
          </p:nvSpPr>
          <p:spPr>
            <a:xfrm>
              <a:off x="759430" y="3741039"/>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Flowchart: Magnetic Disk 135"/>
            <p:cNvSpPr/>
            <p:nvPr/>
          </p:nvSpPr>
          <p:spPr>
            <a:xfrm>
              <a:off x="759430" y="3430037"/>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Flowchart: Magnetic Disk 136"/>
            <p:cNvSpPr/>
            <p:nvPr/>
          </p:nvSpPr>
          <p:spPr>
            <a:xfrm>
              <a:off x="759430" y="3119035"/>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Flowchart: Magnetic Disk 137"/>
            <p:cNvSpPr/>
            <p:nvPr/>
          </p:nvSpPr>
          <p:spPr>
            <a:xfrm>
              <a:off x="759430" y="2808034"/>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39" name="Group 138"/>
            <p:cNvGrpSpPr/>
            <p:nvPr/>
          </p:nvGrpSpPr>
          <p:grpSpPr>
            <a:xfrm>
              <a:off x="2247004" y="2759725"/>
              <a:ext cx="750698" cy="1693484"/>
              <a:chOff x="3330656" y="2538245"/>
              <a:chExt cx="1000931" cy="2257979"/>
            </a:xfrm>
          </p:grpSpPr>
          <p:sp>
            <p:nvSpPr>
              <p:cNvPr id="177" name="Flowchart: Magnetic Disk 176"/>
              <p:cNvSpPr/>
              <p:nvPr/>
            </p:nvSpPr>
            <p:spPr>
              <a:xfrm>
                <a:off x="3330656" y="419692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Flowchart: Magnetic Disk 177"/>
              <p:cNvSpPr/>
              <p:nvPr/>
            </p:nvSpPr>
            <p:spPr>
              <a:xfrm>
                <a:off x="333065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Flowchart: Magnetic Disk 178"/>
              <p:cNvSpPr/>
              <p:nvPr/>
            </p:nvSpPr>
            <p:spPr>
              <a:xfrm>
                <a:off x="3330656"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Flowchart: Magnetic Disk 179"/>
              <p:cNvSpPr/>
              <p:nvPr/>
            </p:nvSpPr>
            <p:spPr>
              <a:xfrm>
                <a:off x="3330656"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Flowchart: Magnetic Disk 180"/>
              <p:cNvSpPr/>
              <p:nvPr/>
            </p:nvSpPr>
            <p:spPr>
              <a:xfrm>
                <a:off x="3330656" y="2538245"/>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0" name="Group 139"/>
            <p:cNvGrpSpPr/>
            <p:nvPr/>
          </p:nvGrpSpPr>
          <p:grpSpPr>
            <a:xfrm>
              <a:off x="3309162" y="2759725"/>
              <a:ext cx="750698" cy="1693484"/>
              <a:chOff x="4734341" y="2538245"/>
              <a:chExt cx="1000931" cy="2257979"/>
            </a:xfrm>
          </p:grpSpPr>
          <p:sp>
            <p:nvSpPr>
              <p:cNvPr id="172" name="Flowchart: Magnetic Disk 171"/>
              <p:cNvSpPr/>
              <p:nvPr/>
            </p:nvSpPr>
            <p:spPr>
              <a:xfrm>
                <a:off x="473434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Flowchart: Magnetic Disk 172"/>
              <p:cNvSpPr/>
              <p:nvPr/>
            </p:nvSpPr>
            <p:spPr>
              <a:xfrm>
                <a:off x="4734341"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Flowchart: Magnetic Disk 173"/>
              <p:cNvSpPr/>
              <p:nvPr/>
            </p:nvSpPr>
            <p:spPr>
              <a:xfrm>
                <a:off x="4734341"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Flowchart: Magnetic Disk 174"/>
              <p:cNvSpPr/>
              <p:nvPr/>
            </p:nvSpPr>
            <p:spPr>
              <a:xfrm>
                <a:off x="4734341" y="2952914"/>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Flowchart: Magnetic Disk 175"/>
              <p:cNvSpPr/>
              <p:nvPr/>
            </p:nvSpPr>
            <p:spPr>
              <a:xfrm>
                <a:off x="4734341" y="2538245"/>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1" name="Group 140"/>
            <p:cNvGrpSpPr/>
            <p:nvPr/>
          </p:nvGrpSpPr>
          <p:grpSpPr>
            <a:xfrm>
              <a:off x="4371319" y="2759725"/>
              <a:ext cx="750698" cy="1693484"/>
              <a:chOff x="6124826" y="2538245"/>
              <a:chExt cx="1000931" cy="2257979"/>
            </a:xfrm>
          </p:grpSpPr>
          <p:sp>
            <p:nvSpPr>
              <p:cNvPr id="167" name="Flowchart: Magnetic Disk 166"/>
              <p:cNvSpPr/>
              <p:nvPr/>
            </p:nvSpPr>
            <p:spPr>
              <a:xfrm>
                <a:off x="6124826"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Flowchart: Magnetic Disk 167"/>
              <p:cNvSpPr/>
              <p:nvPr/>
            </p:nvSpPr>
            <p:spPr>
              <a:xfrm>
                <a:off x="612482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Flowchart: Magnetic Disk 168"/>
              <p:cNvSpPr/>
              <p:nvPr/>
            </p:nvSpPr>
            <p:spPr>
              <a:xfrm>
                <a:off x="6124826" y="3367583"/>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Flowchart: Magnetic Disk 169"/>
              <p:cNvSpPr/>
              <p:nvPr/>
            </p:nvSpPr>
            <p:spPr>
              <a:xfrm>
                <a:off x="6124826" y="2952914"/>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Flowchart: Magnetic Disk 170"/>
              <p:cNvSpPr/>
              <p:nvPr/>
            </p:nvSpPr>
            <p:spPr>
              <a:xfrm>
                <a:off x="6124826"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2" name="Group 141"/>
            <p:cNvGrpSpPr/>
            <p:nvPr/>
          </p:nvGrpSpPr>
          <p:grpSpPr>
            <a:xfrm>
              <a:off x="5433477" y="2759725"/>
              <a:ext cx="750698" cy="1693484"/>
              <a:chOff x="7515311" y="2538245"/>
              <a:chExt cx="1000931" cy="2257979"/>
            </a:xfrm>
          </p:grpSpPr>
          <p:sp>
            <p:nvSpPr>
              <p:cNvPr id="162" name="Flowchart: Magnetic Disk 161"/>
              <p:cNvSpPr/>
              <p:nvPr/>
            </p:nvSpPr>
            <p:spPr>
              <a:xfrm>
                <a:off x="751531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Flowchart: Magnetic Disk 162"/>
              <p:cNvSpPr/>
              <p:nvPr/>
            </p:nvSpPr>
            <p:spPr>
              <a:xfrm>
                <a:off x="7515311" y="378225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Flowchart: Magnetic Disk 163"/>
              <p:cNvSpPr/>
              <p:nvPr/>
            </p:nvSpPr>
            <p:spPr>
              <a:xfrm>
                <a:off x="7515311" y="3367583"/>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Flowchart: Magnetic Disk 164"/>
              <p:cNvSpPr/>
              <p:nvPr/>
            </p:nvSpPr>
            <p:spPr>
              <a:xfrm>
                <a:off x="7515311"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Flowchart: Magnetic Disk 165"/>
              <p:cNvSpPr/>
              <p:nvPr/>
            </p:nvSpPr>
            <p:spPr>
              <a:xfrm>
                <a:off x="7515311"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3" name="Group 142"/>
            <p:cNvGrpSpPr/>
            <p:nvPr/>
          </p:nvGrpSpPr>
          <p:grpSpPr>
            <a:xfrm>
              <a:off x="6495635" y="2759725"/>
              <a:ext cx="750698" cy="1693484"/>
              <a:chOff x="8995497" y="2538245"/>
              <a:chExt cx="1000931" cy="2257979"/>
            </a:xfrm>
          </p:grpSpPr>
          <p:sp>
            <p:nvSpPr>
              <p:cNvPr id="157" name="Flowchart: Magnetic Disk 156"/>
              <p:cNvSpPr/>
              <p:nvPr/>
            </p:nvSpPr>
            <p:spPr>
              <a:xfrm>
                <a:off x="8995497" y="419692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Flowchart: Magnetic Disk 157"/>
              <p:cNvSpPr/>
              <p:nvPr/>
            </p:nvSpPr>
            <p:spPr>
              <a:xfrm>
                <a:off x="8995497" y="378225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Flowchart: Magnetic Disk 158"/>
              <p:cNvSpPr/>
              <p:nvPr/>
            </p:nvSpPr>
            <p:spPr>
              <a:xfrm>
                <a:off x="8995497"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Flowchart: Magnetic Disk 159"/>
              <p:cNvSpPr/>
              <p:nvPr/>
            </p:nvSpPr>
            <p:spPr>
              <a:xfrm>
                <a:off x="8995497"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Flowchart: Magnetic Disk 160"/>
              <p:cNvSpPr/>
              <p:nvPr/>
            </p:nvSpPr>
            <p:spPr>
              <a:xfrm>
                <a:off x="8995497"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44" name="TextBox 143"/>
            <p:cNvSpPr txBox="1"/>
            <p:nvPr/>
          </p:nvSpPr>
          <p:spPr>
            <a:xfrm>
              <a:off x="2015508"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1</a:t>
              </a:r>
            </a:p>
          </p:txBody>
        </p:sp>
        <p:sp>
          <p:nvSpPr>
            <p:cNvPr id="145" name="TextBox 144"/>
            <p:cNvSpPr txBox="1"/>
            <p:nvPr/>
          </p:nvSpPr>
          <p:spPr>
            <a:xfrm>
              <a:off x="3143401"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2</a:t>
              </a:r>
            </a:p>
          </p:txBody>
        </p:sp>
        <p:sp>
          <p:nvSpPr>
            <p:cNvPr id="146" name="TextBox 145"/>
            <p:cNvSpPr txBox="1"/>
            <p:nvPr/>
          </p:nvSpPr>
          <p:spPr>
            <a:xfrm>
              <a:off x="6264706" y="2289251"/>
              <a:ext cx="115611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k</a:t>
              </a:r>
            </a:p>
          </p:txBody>
        </p:sp>
        <p:sp>
          <p:nvSpPr>
            <p:cNvPr id="147" name="TextBox 146"/>
            <p:cNvSpPr txBox="1"/>
            <p:nvPr/>
          </p:nvSpPr>
          <p:spPr>
            <a:xfrm>
              <a:off x="4427065"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48" name="Flowchart: Magnetic Disk 147"/>
            <p:cNvSpPr/>
            <p:nvPr/>
          </p:nvSpPr>
          <p:spPr>
            <a:xfrm>
              <a:off x="8128772" y="4004941"/>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Flowchart: Magnetic Disk 148"/>
            <p:cNvSpPr/>
            <p:nvPr/>
          </p:nvSpPr>
          <p:spPr>
            <a:xfrm>
              <a:off x="8215615" y="3691519"/>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Flowchart: Magnetic Disk 149"/>
            <p:cNvSpPr/>
            <p:nvPr/>
          </p:nvSpPr>
          <p:spPr>
            <a:xfrm>
              <a:off x="8039096" y="3381727"/>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Flowchart: Magnetic Disk 150"/>
            <p:cNvSpPr/>
            <p:nvPr/>
          </p:nvSpPr>
          <p:spPr>
            <a:xfrm>
              <a:off x="8215616" y="3070726"/>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Flowchart: Magnetic Disk 151"/>
            <p:cNvSpPr/>
            <p:nvPr/>
          </p:nvSpPr>
          <p:spPr>
            <a:xfrm>
              <a:off x="8128772" y="2760934"/>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Right Arrow 152"/>
            <p:cNvSpPr/>
            <p:nvPr/>
          </p:nvSpPr>
          <p:spPr>
            <a:xfrm>
              <a:off x="7498142"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TextBox 153"/>
            <p:cNvSpPr txBox="1"/>
            <p:nvPr/>
          </p:nvSpPr>
          <p:spPr>
            <a:xfrm>
              <a:off x="7946704" y="2173834"/>
              <a:ext cx="1114836" cy="64154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Reported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Results</a:t>
              </a:r>
            </a:p>
          </p:txBody>
        </p:sp>
        <p:sp>
          <p:nvSpPr>
            <p:cNvPr id="155" name="TextBox 154"/>
            <p:cNvSpPr txBox="1"/>
            <p:nvPr/>
          </p:nvSpPr>
          <p:spPr>
            <a:xfrm>
              <a:off x="833504" y="2289251"/>
              <a:ext cx="64901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Data</a:t>
              </a:r>
            </a:p>
          </p:txBody>
        </p:sp>
        <p:sp>
          <p:nvSpPr>
            <p:cNvPr id="156" name="TextBox 155"/>
            <p:cNvSpPr txBox="1"/>
            <p:nvPr/>
          </p:nvSpPr>
          <p:spPr>
            <a:xfrm>
              <a:off x="5507464"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grpSp>
      <p:sp>
        <p:nvSpPr>
          <p:cNvPr id="182" name="TextBox 181"/>
          <p:cNvSpPr txBox="1"/>
          <p:nvPr/>
        </p:nvSpPr>
        <p:spPr>
          <a:xfrm>
            <a:off x="434062" y="678890"/>
            <a:ext cx="442750" cy="369332"/>
          </a:xfrm>
          <a:prstGeom prst="rect">
            <a:avLst/>
          </a:prstGeom>
          <a:noFill/>
        </p:spPr>
        <p:txBody>
          <a:bodyPr wrap="none" rtlCol="0">
            <a:spAutoFit/>
          </a:bodyPr>
          <a:lstStyle/>
          <a:p>
            <a:r>
              <a:rPr lang="en-US" b="1" dirty="0" smtClean="0"/>
              <a:t>(a)</a:t>
            </a:r>
            <a:endParaRPr lang="en-US" b="1" dirty="0"/>
          </a:p>
        </p:txBody>
      </p:sp>
      <p:sp>
        <p:nvSpPr>
          <p:cNvPr id="183" name="TextBox 182"/>
          <p:cNvSpPr txBox="1"/>
          <p:nvPr/>
        </p:nvSpPr>
        <p:spPr>
          <a:xfrm>
            <a:off x="434062" y="3272582"/>
            <a:ext cx="452368" cy="369332"/>
          </a:xfrm>
          <a:prstGeom prst="rect">
            <a:avLst/>
          </a:prstGeom>
          <a:noFill/>
        </p:spPr>
        <p:txBody>
          <a:bodyPr wrap="none" rtlCol="0">
            <a:spAutoFit/>
          </a:bodyPr>
          <a:lstStyle/>
          <a:p>
            <a:r>
              <a:rPr lang="en-US" b="1" dirty="0" smtClean="0"/>
              <a:t>(b)</a:t>
            </a:r>
            <a:endParaRPr lang="en-US" b="1" dirty="0"/>
          </a:p>
        </p:txBody>
      </p:sp>
      <p:sp>
        <p:nvSpPr>
          <p:cNvPr id="184" name="TextBox 183"/>
          <p:cNvSpPr txBox="1"/>
          <p:nvPr/>
        </p:nvSpPr>
        <p:spPr>
          <a:xfrm rot="16200000">
            <a:off x="189843" y="4336051"/>
            <a:ext cx="1516313"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Cross Entropy</a:t>
            </a:r>
          </a:p>
        </p:txBody>
      </p:sp>
      <p:sp>
        <p:nvSpPr>
          <p:cNvPr id="185" name="TextBox 184"/>
          <p:cNvSpPr txBox="1"/>
          <p:nvPr/>
        </p:nvSpPr>
        <p:spPr>
          <a:xfrm>
            <a:off x="2706000" y="5588162"/>
            <a:ext cx="4216600"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Regularization parameter (log10)</a:t>
            </a:r>
          </a:p>
        </p:txBody>
      </p:sp>
    </p:spTree>
    <p:extLst>
      <p:ext uri="{BB962C8B-B14F-4D97-AF65-F5344CB8AC3E}">
        <p14:creationId xmlns:p14="http://schemas.microsoft.com/office/powerpoint/2010/main" val="418845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645" y="294622"/>
            <a:ext cx="8837353" cy="2901379"/>
            <a:chOff x="151645" y="2173834"/>
            <a:chExt cx="8837353" cy="2901379"/>
          </a:xfrm>
        </p:grpSpPr>
        <p:sp>
          <p:nvSpPr>
            <p:cNvPr id="8" name="Right Arrow 7"/>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extBox 1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16" name="TextBox 15"/>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17" name="TextBox 16"/>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8" name="TextBox 17"/>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61" name="Flowchart: Magnetic Disk 60"/>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2" name="Flowchart: Magnetic Disk 61"/>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3" name="Flowchart: Magnetic Disk 62"/>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 name="Flowchart: Magnetic Disk 63"/>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5" name="Flowchart: Magnetic Disk 64"/>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79" name="Group 78"/>
            <p:cNvGrpSpPr/>
            <p:nvPr/>
          </p:nvGrpSpPr>
          <p:grpSpPr>
            <a:xfrm>
              <a:off x="2247004" y="2759725"/>
              <a:ext cx="750698" cy="1693484"/>
              <a:chOff x="3330656" y="2538245"/>
              <a:chExt cx="1000931" cy="2257979"/>
            </a:xfrm>
          </p:grpSpPr>
          <p:sp>
            <p:nvSpPr>
              <p:cNvPr id="47" name="Flowchart: Magnetic Disk 46"/>
              <p:cNvSpPr/>
              <p:nvPr/>
            </p:nvSpPr>
            <p:spPr>
              <a:xfrm>
                <a:off x="333065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8" name="Flowchart: Magnetic Disk 47"/>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9" name="Flowchart: Magnetic Disk 48"/>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0" name="Flowchart: Magnetic Disk 49"/>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1" name="Flowchart: Magnetic Disk 50"/>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78" name="Group 77"/>
            <p:cNvGrpSpPr/>
            <p:nvPr/>
          </p:nvGrpSpPr>
          <p:grpSpPr>
            <a:xfrm>
              <a:off x="3309162" y="2759725"/>
              <a:ext cx="750698" cy="1693484"/>
              <a:chOff x="4734341" y="2538245"/>
              <a:chExt cx="1000931" cy="2257979"/>
            </a:xfrm>
          </p:grpSpPr>
          <p:sp>
            <p:nvSpPr>
              <p:cNvPr id="52" name="Flowchart: Magnetic Disk 51"/>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3" name="Flowchart: Magnetic Disk 52"/>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4" name="Flowchart: Magnetic Disk 53"/>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5" name="Flowchart: Magnetic Disk 54"/>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6" name="Flowchart: Magnetic Disk 55"/>
              <p:cNvSpPr/>
              <p:nvPr/>
            </p:nvSpPr>
            <p:spPr>
              <a:xfrm>
                <a:off x="473434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3" name="Group 42"/>
            <p:cNvGrpSpPr/>
            <p:nvPr/>
          </p:nvGrpSpPr>
          <p:grpSpPr>
            <a:xfrm>
              <a:off x="4371319" y="2759725"/>
              <a:ext cx="750698" cy="1693484"/>
              <a:chOff x="6124826" y="2538245"/>
              <a:chExt cx="1000931" cy="2257979"/>
            </a:xfrm>
            <a:solidFill>
              <a:srgbClr val="0070C0"/>
            </a:solidFill>
          </p:grpSpPr>
          <p:sp>
            <p:nvSpPr>
              <p:cNvPr id="57" name="Flowchart: Magnetic Disk 56"/>
              <p:cNvSpPr/>
              <p:nvPr/>
            </p:nvSpPr>
            <p:spPr>
              <a:xfrm>
                <a:off x="6124826" y="419692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8" name="Flowchart: Magnetic Disk 57"/>
              <p:cNvSpPr/>
              <p:nvPr/>
            </p:nvSpPr>
            <p:spPr>
              <a:xfrm>
                <a:off x="6124826" y="378225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9" name="Flowchart: Magnetic Disk 58"/>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0" name="Flowchart: Magnetic Disk 59"/>
              <p:cNvSpPr/>
              <p:nvPr/>
            </p:nvSpPr>
            <p:spPr>
              <a:xfrm>
                <a:off x="6124826" y="2952914"/>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7" name="Flowchart: Magnetic Disk 66"/>
              <p:cNvSpPr/>
              <p:nvPr/>
            </p:nvSpPr>
            <p:spPr>
              <a:xfrm>
                <a:off x="6124826" y="2538245"/>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2" name="Group 41"/>
            <p:cNvGrpSpPr/>
            <p:nvPr/>
          </p:nvGrpSpPr>
          <p:grpSpPr>
            <a:xfrm>
              <a:off x="5433477" y="2759725"/>
              <a:ext cx="750698" cy="1693484"/>
              <a:chOff x="7515311" y="2538245"/>
              <a:chExt cx="1000931" cy="2257979"/>
            </a:xfrm>
          </p:grpSpPr>
          <p:sp>
            <p:nvSpPr>
              <p:cNvPr id="68" name="Flowchart: Magnetic Disk 67"/>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9" name="Flowchart: Magnetic Disk 68"/>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0" name="Flowchart: Magnetic Disk 69"/>
              <p:cNvSpPr/>
              <p:nvPr/>
            </p:nvSpPr>
            <p:spPr>
              <a:xfrm>
                <a:off x="751531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1" name="Flowchart: Magnetic Disk 70"/>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2" name="Flowchart: Magnetic Disk 71"/>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1" name="Group 40"/>
            <p:cNvGrpSpPr/>
            <p:nvPr/>
          </p:nvGrpSpPr>
          <p:grpSpPr>
            <a:xfrm>
              <a:off x="6495635" y="2759725"/>
              <a:ext cx="750698" cy="1693484"/>
              <a:chOff x="8995497" y="2538245"/>
              <a:chExt cx="1000931" cy="2257979"/>
            </a:xfrm>
          </p:grpSpPr>
          <p:sp>
            <p:nvSpPr>
              <p:cNvPr id="73" name="Flowchart: Magnetic Disk 72"/>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4" name="Flowchart: Magnetic Disk 73"/>
              <p:cNvSpPr/>
              <p:nvPr/>
            </p:nvSpPr>
            <p:spPr>
              <a:xfrm>
                <a:off x="8995497"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5" name="Flowchart: Magnetic Disk 74"/>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6" name="Flowchart: Magnetic Disk 75"/>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7" name="Flowchart: Magnetic Disk 76"/>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80" name="TextBox 79"/>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81" name="TextBox 80"/>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82" name="TextBox 81"/>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83" name="TextBox 82"/>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84" name="Flowchart: Magnetic Disk 83"/>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5" name="Flowchart: Magnetic Disk 84"/>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6" name="Flowchart: Magnetic Disk 85"/>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7" name="Flowchart: Magnetic Disk 86"/>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8" name="Flowchart: Magnetic Disk 87"/>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9" name="Right Arrow 88"/>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0" name="TextBox 89"/>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91" name="TextBox 90"/>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92" name="TextBox 91"/>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6" name="Flowchart: Magnetic Disk 95"/>
            <p:cNvSpPr/>
            <p:nvPr/>
          </p:nvSpPr>
          <p:spPr>
            <a:xfrm>
              <a:off x="3316774" y="4625736"/>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Test</a:t>
              </a:r>
            </a:p>
          </p:txBody>
        </p:sp>
        <p:sp>
          <p:nvSpPr>
            <p:cNvPr id="97" name="Flowchart: Magnetic Disk 96"/>
            <p:cNvSpPr/>
            <p:nvPr/>
          </p:nvSpPr>
          <p:spPr>
            <a:xfrm>
              <a:off x="2258467" y="4625736"/>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Training</a:t>
              </a:r>
            </a:p>
          </p:txBody>
        </p:sp>
      </p:grpSp>
      <p:grpSp>
        <p:nvGrpSpPr>
          <p:cNvPr id="66" name="Group 65"/>
          <p:cNvGrpSpPr/>
          <p:nvPr/>
        </p:nvGrpSpPr>
        <p:grpSpPr>
          <a:xfrm>
            <a:off x="128960" y="3653985"/>
            <a:ext cx="8837353" cy="2940526"/>
            <a:chOff x="151645" y="2173834"/>
            <a:chExt cx="8837353" cy="2940526"/>
          </a:xfrm>
        </p:grpSpPr>
        <p:sp>
          <p:nvSpPr>
            <p:cNvPr id="93" name="Right Arrow 92"/>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4" name="TextBox 9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95" name="TextBox 94"/>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98" name="TextBox 97"/>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9" name="TextBox 98"/>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100" name="Flowchart: Magnetic Disk 99"/>
            <p:cNvSpPr/>
            <p:nvPr/>
          </p:nvSpPr>
          <p:spPr>
            <a:xfrm>
              <a:off x="4367468" y="4664883"/>
              <a:ext cx="750698" cy="449477"/>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85800"/>
              <a:r>
                <a:rPr lang="en-US" sz="1350" b="1" dirty="0">
                  <a:solidFill>
                    <a:prstClr val="white"/>
                  </a:solidFill>
                </a:rPr>
                <a:t>Validation</a:t>
              </a:r>
            </a:p>
          </p:txBody>
        </p:sp>
        <p:sp>
          <p:nvSpPr>
            <p:cNvPr id="101" name="Flowchart: Magnetic Disk 100"/>
            <p:cNvSpPr/>
            <p:nvPr/>
          </p:nvSpPr>
          <p:spPr>
            <a:xfrm>
              <a:off x="3305311" y="4664883"/>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Test</a:t>
              </a:r>
            </a:p>
          </p:txBody>
        </p:sp>
        <p:sp>
          <p:nvSpPr>
            <p:cNvPr id="102" name="Flowchart: Magnetic Disk 101"/>
            <p:cNvSpPr/>
            <p:nvPr/>
          </p:nvSpPr>
          <p:spPr>
            <a:xfrm>
              <a:off x="2247004" y="4664883"/>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Training</a:t>
              </a:r>
            </a:p>
          </p:txBody>
        </p:sp>
        <p:sp>
          <p:nvSpPr>
            <p:cNvPr id="103" name="Flowchart: Magnetic Disk 102"/>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4" name="Flowchart: Magnetic Disk 103"/>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5" name="Flowchart: Magnetic Disk 104"/>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6" name="Flowchart: Magnetic Disk 105"/>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7" name="Flowchart: Magnetic Disk 106"/>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108" name="Group 107"/>
            <p:cNvGrpSpPr/>
            <p:nvPr/>
          </p:nvGrpSpPr>
          <p:grpSpPr>
            <a:xfrm>
              <a:off x="2247004" y="2759725"/>
              <a:ext cx="750698" cy="1693484"/>
              <a:chOff x="3330656" y="2538245"/>
              <a:chExt cx="1000931" cy="2257979"/>
            </a:xfrm>
          </p:grpSpPr>
          <p:sp>
            <p:nvSpPr>
              <p:cNvPr id="146" name="Flowchart: Magnetic Disk 145"/>
              <p:cNvSpPr/>
              <p:nvPr/>
            </p:nvSpPr>
            <p:spPr>
              <a:xfrm>
                <a:off x="3330656" y="419692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7" name="Flowchart: Magnetic Disk 146"/>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8" name="Flowchart: Magnetic Disk 147"/>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9" name="Flowchart: Magnetic Disk 148"/>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50" name="Flowchart: Magnetic Disk 149"/>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09" name="Group 108"/>
            <p:cNvGrpSpPr/>
            <p:nvPr/>
          </p:nvGrpSpPr>
          <p:grpSpPr>
            <a:xfrm>
              <a:off x="3309162" y="2759725"/>
              <a:ext cx="750698" cy="1693484"/>
              <a:chOff x="4734341" y="2538245"/>
              <a:chExt cx="1000931" cy="2257979"/>
            </a:xfrm>
          </p:grpSpPr>
          <p:sp>
            <p:nvSpPr>
              <p:cNvPr id="141" name="Flowchart: Magnetic Disk 140"/>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2" name="Flowchart: Magnetic Disk 141"/>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3" name="Flowchart: Magnetic Disk 142"/>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4" name="Flowchart: Magnetic Disk 143"/>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5" name="Flowchart: Magnetic Disk 144"/>
              <p:cNvSpPr/>
              <p:nvPr/>
            </p:nvSpPr>
            <p:spPr>
              <a:xfrm>
                <a:off x="4734341" y="2538245"/>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0" name="Group 109"/>
            <p:cNvGrpSpPr/>
            <p:nvPr/>
          </p:nvGrpSpPr>
          <p:grpSpPr>
            <a:xfrm>
              <a:off x="4371319" y="2759725"/>
              <a:ext cx="750698" cy="1693484"/>
              <a:chOff x="6124826" y="2538245"/>
              <a:chExt cx="1000931" cy="2257979"/>
            </a:xfrm>
          </p:grpSpPr>
          <p:sp>
            <p:nvSpPr>
              <p:cNvPr id="136" name="Flowchart: Magnetic Disk 135"/>
              <p:cNvSpPr/>
              <p:nvPr/>
            </p:nvSpPr>
            <p:spPr>
              <a:xfrm>
                <a:off x="612482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7" name="Flowchart: Magnetic Disk 136"/>
              <p:cNvSpPr/>
              <p:nvPr/>
            </p:nvSpPr>
            <p:spPr>
              <a:xfrm>
                <a:off x="612482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8" name="Flowchart: Magnetic Disk 137"/>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9" name="Flowchart: Magnetic Disk 138"/>
              <p:cNvSpPr/>
              <p:nvPr/>
            </p:nvSpPr>
            <p:spPr>
              <a:xfrm>
                <a:off x="6124826" y="2952914"/>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0" name="Flowchart: Magnetic Disk 139"/>
              <p:cNvSpPr/>
              <p:nvPr/>
            </p:nvSpPr>
            <p:spPr>
              <a:xfrm>
                <a:off x="6124826"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1" name="Group 110"/>
            <p:cNvGrpSpPr/>
            <p:nvPr/>
          </p:nvGrpSpPr>
          <p:grpSpPr>
            <a:xfrm>
              <a:off x="5433477" y="2759725"/>
              <a:ext cx="750698" cy="1693484"/>
              <a:chOff x="7515311" y="2538245"/>
              <a:chExt cx="1000931" cy="2257979"/>
            </a:xfrm>
          </p:grpSpPr>
          <p:sp>
            <p:nvSpPr>
              <p:cNvPr id="131" name="Flowchart: Magnetic Disk 130"/>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2" name="Flowchart: Magnetic Disk 131"/>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3" name="Flowchart: Magnetic Disk 132"/>
              <p:cNvSpPr/>
              <p:nvPr/>
            </p:nvSpPr>
            <p:spPr>
              <a:xfrm>
                <a:off x="7515311" y="3367583"/>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4" name="Flowchart: Magnetic Disk 133"/>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5" name="Flowchart: Magnetic Disk 134"/>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2" name="Group 111"/>
            <p:cNvGrpSpPr/>
            <p:nvPr/>
          </p:nvGrpSpPr>
          <p:grpSpPr>
            <a:xfrm>
              <a:off x="6495635" y="2759725"/>
              <a:ext cx="750698" cy="1693484"/>
              <a:chOff x="8995497" y="2538245"/>
              <a:chExt cx="1000931" cy="2257979"/>
            </a:xfrm>
          </p:grpSpPr>
          <p:sp>
            <p:nvSpPr>
              <p:cNvPr id="126" name="Flowchart: Magnetic Disk 125"/>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7" name="Flowchart: Magnetic Disk 126"/>
              <p:cNvSpPr/>
              <p:nvPr/>
            </p:nvSpPr>
            <p:spPr>
              <a:xfrm>
                <a:off x="8995497" y="378225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8" name="Flowchart: Magnetic Disk 127"/>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9" name="Flowchart: Magnetic Disk 128"/>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0" name="Flowchart: Magnetic Disk 129"/>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113" name="TextBox 112"/>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114" name="TextBox 113"/>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115" name="TextBox 114"/>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116" name="TextBox 115"/>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17" name="Flowchart: Magnetic Disk 116"/>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8" name="Flowchart: Magnetic Disk 117"/>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9" name="Flowchart: Magnetic Disk 118"/>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0" name="Flowchart: Magnetic Disk 119"/>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1" name="Flowchart: Magnetic Disk 120"/>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2" name="Right Arrow 121"/>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3" name="TextBox 122"/>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124" name="TextBox 123"/>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125" name="TextBox 124"/>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grpSp>
    </p:spTree>
    <p:extLst>
      <p:ext uri="{BB962C8B-B14F-4D97-AF65-F5344CB8AC3E}">
        <p14:creationId xmlns:p14="http://schemas.microsoft.com/office/powerpoint/2010/main" val="407368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3"/>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54699"/>
          <a:stretch/>
        </p:blipFill>
        <p:spPr>
          <a:xfrm>
            <a:off x="5254398" y="486561"/>
            <a:ext cx="3529915" cy="4611315"/>
          </a:xfrm>
          <a:prstGeom prst="rect">
            <a:avLst/>
          </a:prstGeom>
        </p:spPr>
      </p:pic>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5106" y="161524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latin typeface="+mj-lt"/>
                </a:rPr>
                <a:t>1-Specificity</a:t>
              </a:r>
              <a:endParaRPr lang="en-US" sz="1400" dirty="0">
                <a:latin typeface="+mj-lt"/>
              </a:endParaRPr>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latin typeface="+mj-lt"/>
                </a:rPr>
                <a:t>Sensitivity</a:t>
              </a:r>
            </a:p>
          </p:txBody>
        </p:sp>
        <p:sp>
          <p:nvSpPr>
            <p:cNvPr id="231" name="TextBox 230"/>
            <p:cNvSpPr txBox="1"/>
            <p:nvPr/>
          </p:nvSpPr>
          <p:spPr>
            <a:xfrm>
              <a:off x="7442864" y="4612845"/>
              <a:ext cx="540148" cy="338554"/>
            </a:xfrm>
            <a:prstGeom prst="rect">
              <a:avLst/>
            </a:prstGeom>
            <a:noFill/>
          </p:spPr>
          <p:txBody>
            <a:bodyPr wrap="none" rtlCol="0">
              <a:spAutoFit/>
            </a:bodyPr>
            <a:lstStyle/>
            <a:p>
              <a:r>
                <a:rPr lang="en-US" sz="1600" dirty="0">
                  <a:latin typeface="+mj-lt"/>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5851" y="137905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3878" y="138379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6357" y="140298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9567" y="139052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7497" y="263722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9899" y="129830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6092" y="139150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61808" y="218205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1831918" y="4354088"/>
            <a:ext cx="1366446" cy="477054"/>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Biophysical Feature Space</a:t>
            </a:r>
          </a:p>
        </p:txBody>
      </p:sp>
      <p:sp>
        <p:nvSpPr>
          <p:cNvPr id="224" name="TextBox 223"/>
          <p:cNvSpPr txBox="1"/>
          <p:nvPr/>
        </p:nvSpPr>
        <p:spPr>
          <a:xfrm>
            <a:off x="5140589" y="4340011"/>
            <a:ext cx="957968" cy="484632"/>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277853" y="4348065"/>
            <a:ext cx="1783248" cy="484632"/>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Neural Network Hidden Layers</a:t>
            </a:r>
            <a:endParaRPr lang="en-US" sz="1600" dirty="0">
              <a:solidFill>
                <a:srgbClr val="FFFF00"/>
              </a:solidFill>
            </a:endParaRPr>
          </a:p>
        </p:txBody>
      </p:sp>
      <p:sp>
        <p:nvSpPr>
          <p:cNvPr id="226" name="TextBox 225"/>
          <p:cNvSpPr txBox="1"/>
          <p:nvPr/>
        </p:nvSpPr>
        <p:spPr>
          <a:xfrm>
            <a:off x="911682" y="4354748"/>
            <a:ext cx="840747" cy="484632"/>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5788" y="201243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72562" y="229268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601649" y="279193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4823" y="261044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6664" y="166162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51851" y="263722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7286" y="1282017"/>
            <a:ext cx="238514" cy="2627787"/>
            <a:chOff x="4471236" y="960033"/>
            <a:chExt cx="238514" cy="2627787"/>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6003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501158" y="227944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7154" y="201381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6846" y="301781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573429">
            <a:off x="5350877" y="1186988"/>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nvGrpSpPr>
          <p:cNvPr id="2" name="Group 1"/>
          <p:cNvGrpSpPr/>
          <p:nvPr/>
        </p:nvGrpSpPr>
        <p:grpSpPr>
          <a:xfrm>
            <a:off x="2604649" y="965972"/>
            <a:ext cx="725262" cy="2789047"/>
            <a:chOff x="2564944" y="932702"/>
            <a:chExt cx="725262" cy="2789047"/>
          </a:xfrm>
        </p:grpSpPr>
        <p:sp>
          <p:nvSpPr>
            <p:cNvPr id="278" name="Line 38"/>
            <p:cNvSpPr>
              <a:spLocks noChangeShapeType="1"/>
            </p:cNvSpPr>
            <p:nvPr/>
          </p:nvSpPr>
          <p:spPr bwMode="auto">
            <a:xfrm rot="5400000" flipH="1">
              <a:off x="2335669" y="1191341"/>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79" name="Line 38"/>
            <p:cNvSpPr>
              <a:spLocks noChangeShapeType="1"/>
            </p:cNvSpPr>
            <p:nvPr/>
          </p:nvSpPr>
          <p:spPr bwMode="auto">
            <a:xfrm rot="5400000" flipH="1">
              <a:off x="2544304" y="98555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0" name="Line 38"/>
            <p:cNvSpPr>
              <a:spLocks noChangeShapeType="1"/>
            </p:cNvSpPr>
            <p:nvPr/>
          </p:nvSpPr>
          <p:spPr bwMode="auto">
            <a:xfrm rot="5400000" flipH="1">
              <a:off x="2130920" y="1366726"/>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1" name="Line 38"/>
            <p:cNvSpPr>
              <a:spLocks noChangeShapeType="1"/>
            </p:cNvSpPr>
            <p:nvPr/>
          </p:nvSpPr>
          <p:spPr bwMode="auto">
            <a:xfrm rot="5400000" flipH="1">
              <a:off x="1941544" y="1597669"/>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2" name="Line 38"/>
            <p:cNvSpPr>
              <a:spLocks noChangeShapeType="1"/>
            </p:cNvSpPr>
            <p:nvPr/>
          </p:nvSpPr>
          <p:spPr bwMode="auto">
            <a:xfrm rot="5400000" flipH="1">
              <a:off x="1741304" y="180967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07" name="Line 38"/>
            <p:cNvSpPr>
              <a:spLocks noChangeShapeType="1"/>
            </p:cNvSpPr>
            <p:nvPr/>
          </p:nvSpPr>
          <p:spPr bwMode="auto">
            <a:xfrm rot="5400000" flipH="1">
              <a:off x="1562822" y="2007660"/>
              <a:ext cx="2743518" cy="68465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4309" y="1249779"/>
            <a:ext cx="238514" cy="2609826"/>
            <a:chOff x="3191742" y="1216509"/>
            <a:chExt cx="238514" cy="2609826"/>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2165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18" name="Oval 96"/>
          <p:cNvSpPr>
            <a:spLocks/>
          </p:cNvSpPr>
          <p:nvPr/>
        </p:nvSpPr>
        <p:spPr bwMode="auto">
          <a:xfrm rot="16200000">
            <a:off x="2455200" y="873367"/>
            <a:ext cx="238514" cy="238514"/>
          </a:xfrm>
          <a:prstGeom prst="ellipse">
            <a:avLst/>
          </a:prstGeom>
          <a:solidFill>
            <a:srgbClr val="E46C0A"/>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10" name="TextBox 309"/>
          <p:cNvSpPr txBox="1"/>
          <p:nvPr/>
        </p:nvSpPr>
        <p:spPr>
          <a:xfrm>
            <a:off x="6178045" y="4343024"/>
            <a:ext cx="2323685" cy="484632"/>
          </a:xfrm>
          <a:prstGeom prst="rect">
            <a:avLst/>
          </a:prstGeom>
          <a:solidFill>
            <a:srgbClr val="00B050"/>
          </a:solidFill>
          <a:ln>
            <a:noFill/>
          </a:ln>
        </p:spPr>
        <p:txBody>
          <a:bodyPr wrap="square" rtlCol="0">
            <a:spAutoFit/>
          </a:bodyPr>
          <a:lstStyle/>
          <a:p>
            <a:pPr algn="ctr">
              <a:lnSpc>
                <a:spcPts val="1500"/>
              </a:lnSpc>
            </a:pPr>
            <a:r>
              <a:rPr lang="en-US" sz="1600" dirty="0" smtClean="0">
                <a:solidFill>
                  <a:srgbClr val="FFFF00"/>
                </a:solidFill>
              </a:rPr>
              <a:t>AUC-based </a:t>
            </a:r>
          </a:p>
          <a:p>
            <a:pPr algn="ctr">
              <a:lnSpc>
                <a:spcPts val="1500"/>
              </a:lnSpc>
            </a:pPr>
            <a:r>
              <a:rPr lang="en-US" sz="1600" dirty="0" smtClean="0">
                <a:solidFill>
                  <a:srgbClr val="FFFF00"/>
                </a:solidFill>
              </a:rPr>
              <a:t>Global Training</a:t>
            </a:r>
            <a:endParaRPr lang="en-US" sz="1600" dirty="0">
              <a:solidFill>
                <a:srgbClr val="FFFF00"/>
              </a:solidFill>
            </a:endParaRPr>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31000"/>
          <a:stretch/>
        </p:blipFill>
        <p:spPr>
          <a:xfrm>
            <a:off x="463163" y="2588895"/>
            <a:ext cx="4070737" cy="4025900"/>
          </a:xfrm>
          <a:prstGeom prst="rect">
            <a:avLst/>
          </a:prstGeom>
        </p:spPr>
      </p:pic>
      <p:pic>
        <p:nvPicPr>
          <p:cNvPr id="8" name="Picture 7"/>
          <p:cNvPicPr>
            <a:picLocks noChangeAspect="1"/>
          </p:cNvPicPr>
          <p:nvPr/>
        </p:nvPicPr>
        <p:blipFill rotWithShape="1">
          <a:blip r:embed="rId3"/>
          <a:srcRect l="50694"/>
          <a:stretch/>
        </p:blipFill>
        <p:spPr>
          <a:xfrm>
            <a:off x="4597400" y="2579463"/>
            <a:ext cx="4508500" cy="4035332"/>
          </a:xfrm>
          <a:prstGeom prst="rect">
            <a:avLst/>
          </a:prstGeom>
        </p:spPr>
      </p:pic>
      <p:sp>
        <p:nvSpPr>
          <p:cNvPr id="9" name="TextBox 8"/>
          <p:cNvSpPr txBox="1"/>
          <p:nvPr/>
        </p:nvSpPr>
        <p:spPr>
          <a:xfrm>
            <a:off x="4597400" y="2588895"/>
            <a:ext cx="425116" cy="369332"/>
          </a:xfrm>
          <a:prstGeom prst="rect">
            <a:avLst/>
          </a:prstGeom>
          <a:noFill/>
        </p:spPr>
        <p:txBody>
          <a:bodyPr wrap="none" rtlCol="0">
            <a:spAutoFit/>
          </a:bodyPr>
          <a:lstStyle/>
          <a:p>
            <a:r>
              <a:rPr lang="en-US" b="1" dirty="0" smtClean="0"/>
              <a:t>(c)</a:t>
            </a:r>
            <a:endParaRPr lang="en-US" b="1" dirty="0"/>
          </a:p>
        </p:txBody>
      </p:sp>
      <p:sp>
        <p:nvSpPr>
          <p:cNvPr id="10" name="TextBox 9"/>
          <p:cNvSpPr txBox="1"/>
          <p:nvPr/>
        </p:nvSpPr>
        <p:spPr>
          <a:xfrm>
            <a:off x="399663" y="2579463"/>
            <a:ext cx="452368" cy="369332"/>
          </a:xfrm>
          <a:prstGeom prst="rect">
            <a:avLst/>
          </a:prstGeom>
          <a:solidFill>
            <a:schemeClr val="bg1"/>
          </a:solidFill>
        </p:spPr>
        <p:txBody>
          <a:bodyPr wrap="none" rtlCol="0">
            <a:spAutoFit/>
          </a:bodyPr>
          <a:lstStyle/>
          <a:p>
            <a:r>
              <a:rPr lang="en-US" b="1" dirty="0" smtClean="0"/>
              <a:t>(b)</a:t>
            </a:r>
            <a:endParaRPr lang="en-US" b="1" dirty="0"/>
          </a:p>
        </p:txBody>
      </p:sp>
      <p:pic>
        <p:nvPicPr>
          <p:cNvPr id="3" name="Picture 2"/>
          <p:cNvPicPr>
            <a:picLocks noChangeAspect="1"/>
          </p:cNvPicPr>
          <p:nvPr/>
        </p:nvPicPr>
        <p:blipFill>
          <a:blip r:embed="rId4"/>
          <a:stretch>
            <a:fillRect/>
          </a:stretch>
        </p:blipFill>
        <p:spPr>
          <a:xfrm>
            <a:off x="463163" y="205264"/>
            <a:ext cx="7981950" cy="2466975"/>
          </a:xfrm>
          <a:prstGeom prst="rect">
            <a:avLst/>
          </a:prstGeom>
        </p:spPr>
      </p:pic>
      <p:sp>
        <p:nvSpPr>
          <p:cNvPr id="14" name="Rectangle 13"/>
          <p:cNvSpPr/>
          <p:nvPr/>
        </p:nvSpPr>
        <p:spPr>
          <a:xfrm>
            <a:off x="7683591" y="4961921"/>
            <a:ext cx="1236743" cy="108842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99663" y="205264"/>
            <a:ext cx="442750" cy="369332"/>
          </a:xfrm>
          <a:prstGeom prst="rect">
            <a:avLst/>
          </a:prstGeom>
          <a:noFill/>
        </p:spPr>
        <p:txBody>
          <a:bodyPr wrap="none" rtlCol="0">
            <a:spAutoFit/>
          </a:bodyPr>
          <a:lstStyle/>
          <a:p>
            <a:r>
              <a:rPr lang="en-US" b="1" dirty="0" smtClean="0"/>
              <a:t>(a)</a:t>
            </a:r>
            <a:endParaRPr lang="en-US" b="1" dirty="0"/>
          </a:p>
        </p:txBody>
      </p:sp>
      <p:sp>
        <p:nvSpPr>
          <p:cNvPr id="23" name="TextBox 22"/>
          <p:cNvSpPr txBox="1"/>
          <p:nvPr/>
        </p:nvSpPr>
        <p:spPr>
          <a:xfrm rot="16200000">
            <a:off x="15483" y="1245394"/>
            <a:ext cx="1999204"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grpSp>
        <p:nvGrpSpPr>
          <p:cNvPr id="27" name="Group 26"/>
          <p:cNvGrpSpPr/>
          <p:nvPr/>
        </p:nvGrpSpPr>
        <p:grpSpPr>
          <a:xfrm>
            <a:off x="3654995" y="2323122"/>
            <a:ext cx="1928679" cy="337066"/>
            <a:chOff x="3654995" y="2323122"/>
            <a:chExt cx="1928679" cy="337066"/>
          </a:xfrm>
        </p:grpSpPr>
        <p:sp>
          <p:nvSpPr>
            <p:cNvPr id="25" name="TextBox 24"/>
            <p:cNvSpPr txBox="1"/>
            <p:nvPr/>
          </p:nvSpPr>
          <p:spPr>
            <a:xfrm>
              <a:off x="4654609" y="2475522"/>
              <a:ext cx="929065" cy="184666"/>
            </a:xfrm>
            <a:prstGeom prst="rect">
              <a:avLst/>
            </a:prstGeom>
            <a:solidFill>
              <a:schemeClr val="bg1"/>
            </a:solidFill>
          </p:spPr>
          <p:txBody>
            <a:bodyPr wrap="square" rtlCol="0">
              <a:spAutoFit/>
            </a:bodyPr>
            <a:lstStyle/>
            <a:p>
              <a:pPr algn="ctr"/>
              <a:endParaRPr lang="en-US" sz="600" dirty="0">
                <a:latin typeface="Arial" panose="020B0604020202020204" pitchFamily="34" charset="0"/>
                <a:cs typeface="Arial" panose="020B0604020202020204" pitchFamily="34" charset="0"/>
              </a:endParaRPr>
            </a:p>
          </p:txBody>
        </p:sp>
        <p:sp>
          <p:nvSpPr>
            <p:cNvPr id="26" name="TextBox 25"/>
            <p:cNvSpPr txBox="1"/>
            <p:nvPr/>
          </p:nvSpPr>
          <p:spPr>
            <a:xfrm>
              <a:off x="3654995" y="2323122"/>
              <a:ext cx="159828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Generation</a:t>
              </a:r>
              <a:endParaRPr lang="en-US" sz="1400" dirty="0">
                <a:latin typeface="Arial" panose="020B0604020202020204" pitchFamily="34" charset="0"/>
                <a:cs typeface="Arial" panose="020B0604020202020204" pitchFamily="34" charset="0"/>
              </a:endParaRPr>
            </a:p>
          </p:txBody>
        </p:sp>
      </p:grpSp>
      <p:sp>
        <p:nvSpPr>
          <p:cNvPr id="28" name="TextBox 27"/>
          <p:cNvSpPr txBox="1"/>
          <p:nvPr/>
        </p:nvSpPr>
        <p:spPr>
          <a:xfrm rot="16200000">
            <a:off x="3384840" y="4443241"/>
            <a:ext cx="2847314"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Second Principal </a:t>
            </a:r>
            <a:r>
              <a:rPr lang="en-US" sz="1400" dirty="0" err="1" smtClean="0">
                <a:latin typeface="Arial" panose="020B0604020202020204" pitchFamily="34" charset="0"/>
                <a:cs typeface="Arial" panose="020B0604020202020204" pitchFamily="34" charset="0"/>
              </a:rPr>
              <a:t>Compoennt</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0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39384" y="658733"/>
            <a:ext cx="442750" cy="369332"/>
          </a:xfrm>
          <a:prstGeom prst="rect">
            <a:avLst/>
          </a:prstGeom>
          <a:noFill/>
        </p:spPr>
        <p:txBody>
          <a:bodyPr wrap="none" rtlCol="0">
            <a:spAutoFit/>
          </a:bodyPr>
          <a:lstStyle/>
          <a:p>
            <a:r>
              <a:rPr lang="en-US" b="1" dirty="0" smtClean="0"/>
              <a:t>(a)</a:t>
            </a:r>
            <a:endParaRPr lang="en-US" b="1" dirty="0"/>
          </a:p>
        </p:txBody>
      </p:sp>
      <p:sp>
        <p:nvSpPr>
          <p:cNvPr id="10" name="TextBox 9"/>
          <p:cNvSpPr txBox="1"/>
          <p:nvPr/>
        </p:nvSpPr>
        <p:spPr>
          <a:xfrm>
            <a:off x="1039384" y="3584106"/>
            <a:ext cx="452368" cy="369332"/>
          </a:xfrm>
          <a:prstGeom prst="rect">
            <a:avLst/>
          </a:prstGeom>
          <a:noFill/>
        </p:spPr>
        <p:txBody>
          <a:bodyPr wrap="none" rtlCol="0">
            <a:spAutoFit/>
          </a:bodyPr>
          <a:lstStyle/>
          <a:p>
            <a:r>
              <a:rPr lang="en-US" b="1" dirty="0" smtClean="0"/>
              <a:t>(b)</a:t>
            </a:r>
            <a:endParaRPr lang="en-US" b="1"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6661"/>
          <a:stretch/>
        </p:blipFill>
        <p:spPr>
          <a:xfrm>
            <a:off x="1532050" y="3692849"/>
            <a:ext cx="4816123" cy="2689860"/>
          </a:xfrm>
          <a:prstGeom prst="rect">
            <a:avLst/>
          </a:prstGeom>
        </p:spPr>
      </p:pic>
      <p:grpSp>
        <p:nvGrpSpPr>
          <p:cNvPr id="5" name="Group 4"/>
          <p:cNvGrpSpPr/>
          <p:nvPr/>
        </p:nvGrpSpPr>
        <p:grpSpPr>
          <a:xfrm>
            <a:off x="1482133" y="700317"/>
            <a:ext cx="5951477" cy="2707973"/>
            <a:chOff x="1475722" y="3692679"/>
            <a:chExt cx="5538808" cy="2520205"/>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743" r="7428"/>
            <a:stretch/>
          </p:blipFill>
          <p:spPr>
            <a:xfrm>
              <a:off x="1475722" y="3692679"/>
              <a:ext cx="5538808" cy="2520205"/>
            </a:xfrm>
            <a:prstGeom prst="rect">
              <a:avLst/>
            </a:prstGeom>
          </p:spPr>
        </p:pic>
        <p:grpSp>
          <p:nvGrpSpPr>
            <p:cNvPr id="15" name="Group 14"/>
            <p:cNvGrpSpPr/>
            <p:nvPr/>
          </p:nvGrpSpPr>
          <p:grpSpPr>
            <a:xfrm>
              <a:off x="6096393" y="3776532"/>
              <a:ext cx="828717" cy="611787"/>
              <a:chOff x="6906543" y="2930330"/>
              <a:chExt cx="828717" cy="611787"/>
            </a:xfrm>
          </p:grpSpPr>
          <p:sp>
            <p:nvSpPr>
              <p:cNvPr id="17" name="Rectangle 16"/>
              <p:cNvSpPr/>
              <p:nvPr/>
            </p:nvSpPr>
            <p:spPr>
              <a:xfrm>
                <a:off x="6906543" y="2974011"/>
                <a:ext cx="220414" cy="220414"/>
              </a:xfrm>
              <a:prstGeom prst="rect">
                <a:avLst/>
              </a:prstGeom>
              <a:solidFill>
                <a:srgbClr val="1A78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906543" y="3278021"/>
                <a:ext cx="220414" cy="220414"/>
              </a:xfrm>
              <a:prstGeom prst="rect">
                <a:avLst/>
              </a:prstGeom>
              <a:solidFill>
                <a:srgbClr val="FF7E0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150100" y="2930330"/>
                <a:ext cx="512641"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Test</a:t>
                </a:r>
                <a:endParaRPr lang="en-US" sz="1400" dirty="0">
                  <a:latin typeface="Arial" panose="020B0604020202020204" pitchFamily="34" charset="0"/>
                  <a:cs typeface="Arial" panose="020B0604020202020204" pitchFamily="34" charset="0"/>
                </a:endParaRPr>
              </a:p>
            </p:txBody>
          </p:sp>
          <p:sp>
            <p:nvSpPr>
              <p:cNvPr id="20" name="TextBox 19"/>
              <p:cNvSpPr txBox="1"/>
              <p:nvPr/>
            </p:nvSpPr>
            <p:spPr>
              <a:xfrm>
                <a:off x="7150100" y="3234340"/>
                <a:ext cx="585160" cy="307777"/>
              </a:xfrm>
              <a:prstGeom prst="rect">
                <a:avLst/>
              </a:prstGeom>
              <a:noFill/>
            </p:spPr>
            <p:txBody>
              <a:bodyPr wrap="none" rtlCol="0">
                <a:spAutoFit/>
              </a:bodyPr>
              <a:lstStyle/>
              <a:p>
                <a:r>
                  <a:rPr lang="en-US" sz="1400" dirty="0" smtClean="0">
                    <a:latin typeface="Arial" panose="020B0604020202020204" pitchFamily="34" charset="0"/>
                    <a:cs typeface="Arial" panose="020B0604020202020204" pitchFamily="34" charset="0"/>
                  </a:rPr>
                  <a:t>Train</a:t>
                </a:r>
                <a:endParaRPr lang="en-US" sz="1400" dirty="0">
                  <a:latin typeface="Arial" panose="020B0604020202020204" pitchFamily="34" charset="0"/>
                  <a:cs typeface="Arial" panose="020B0604020202020204" pitchFamily="34" charset="0"/>
                </a:endParaRPr>
              </a:p>
            </p:txBody>
          </p:sp>
        </p:grpSp>
      </p:grpSp>
      <p:sp>
        <p:nvSpPr>
          <p:cNvPr id="21" name="TextBox 20"/>
          <p:cNvSpPr txBox="1"/>
          <p:nvPr/>
        </p:nvSpPr>
        <p:spPr>
          <a:xfrm rot="16200000">
            <a:off x="891511" y="1809268"/>
            <a:ext cx="159828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Cross Entropy</a:t>
            </a:r>
            <a:endParaRPr lang="en-US" sz="1400" dirty="0">
              <a:latin typeface="Arial" panose="020B0604020202020204" pitchFamily="34" charset="0"/>
              <a:cs typeface="Arial" panose="020B0604020202020204" pitchFamily="34" charset="0"/>
            </a:endParaRPr>
          </a:p>
        </p:txBody>
      </p:sp>
      <p:sp>
        <p:nvSpPr>
          <p:cNvPr id="22" name="TextBox 21"/>
          <p:cNvSpPr txBox="1"/>
          <p:nvPr/>
        </p:nvSpPr>
        <p:spPr>
          <a:xfrm rot="16200000">
            <a:off x="771538" y="4816335"/>
            <a:ext cx="171742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23" name="TextBox 22"/>
          <p:cNvSpPr txBox="1"/>
          <p:nvPr/>
        </p:nvSpPr>
        <p:spPr>
          <a:xfrm>
            <a:off x="3123523" y="3208395"/>
            <a:ext cx="2914700"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Training sample points</a:t>
            </a:r>
            <a:endParaRPr lang="en-US" sz="1400" dirty="0">
              <a:latin typeface="Arial" panose="020B0604020202020204" pitchFamily="34" charset="0"/>
              <a:cs typeface="Arial" panose="020B0604020202020204" pitchFamily="34" charset="0"/>
            </a:endParaRPr>
          </a:p>
        </p:txBody>
      </p:sp>
      <p:sp>
        <p:nvSpPr>
          <p:cNvPr id="25" name="TextBox 24"/>
          <p:cNvSpPr txBox="1"/>
          <p:nvPr/>
        </p:nvSpPr>
        <p:spPr>
          <a:xfrm>
            <a:off x="3345893" y="6151363"/>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ANN</a:t>
            </a: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4268253" y="6151363"/>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SVM</a:t>
            </a:r>
            <a:endParaRPr lang="en-US" sz="1400" dirty="0">
              <a:latin typeface="Arial" panose="020B0604020202020204" pitchFamily="34" charset="0"/>
              <a:cs typeface="Arial" panose="020B0604020202020204" pitchFamily="34" charset="0"/>
            </a:endParaRPr>
          </a:p>
        </p:txBody>
      </p:sp>
      <p:sp>
        <p:nvSpPr>
          <p:cNvPr id="27" name="TextBox 26"/>
          <p:cNvSpPr txBox="1"/>
          <p:nvPr/>
        </p:nvSpPr>
        <p:spPr>
          <a:xfrm>
            <a:off x="5454710" y="6151363"/>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Bayes</a:t>
            </a:r>
            <a:endParaRPr lang="en-US" sz="1400" dirty="0">
              <a:latin typeface="Arial" panose="020B0604020202020204" pitchFamily="34" charset="0"/>
              <a:cs typeface="Arial" panose="020B0604020202020204" pitchFamily="34" charset="0"/>
            </a:endParaRPr>
          </a:p>
        </p:txBody>
      </p:sp>
      <p:grpSp>
        <p:nvGrpSpPr>
          <p:cNvPr id="8" name="Group 7"/>
          <p:cNvGrpSpPr/>
          <p:nvPr/>
        </p:nvGrpSpPr>
        <p:grpSpPr>
          <a:xfrm rot="16200000">
            <a:off x="7021560" y="3612240"/>
            <a:ext cx="92098" cy="549298"/>
            <a:chOff x="8433531" y="1363311"/>
            <a:chExt cx="92098" cy="549298"/>
          </a:xfrm>
        </p:grpSpPr>
        <p:sp>
          <p:nvSpPr>
            <p:cNvPr id="7" name="Oval 6"/>
            <p:cNvSpPr/>
            <p:nvPr/>
          </p:nvSpPr>
          <p:spPr>
            <a:xfrm>
              <a:off x="8433531" y="1363311"/>
              <a:ext cx="92098" cy="92098"/>
            </a:xfrm>
            <a:prstGeom prst="ellipse">
              <a:avLst/>
            </a:prstGeom>
            <a:solidFill>
              <a:srgbClr val="1C76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8433531" y="1515711"/>
              <a:ext cx="92098" cy="92098"/>
            </a:xfrm>
            <a:prstGeom prst="ellipse">
              <a:avLst/>
            </a:prstGeom>
            <a:solidFill>
              <a:srgbClr val="FF7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8433531" y="1668111"/>
              <a:ext cx="92098" cy="92098"/>
            </a:xfrm>
            <a:prstGeom prst="ellipse">
              <a:avLst/>
            </a:prstGeom>
            <a:solidFill>
              <a:srgbClr val="21A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8433531" y="1820511"/>
              <a:ext cx="92098" cy="92098"/>
            </a:xfrm>
            <a:prstGeom prst="ellipse">
              <a:avLst/>
            </a:prstGeom>
            <a:solidFill>
              <a:srgbClr val="D924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1" name="TextBox 30"/>
          <p:cNvSpPr txBox="1"/>
          <p:nvPr/>
        </p:nvSpPr>
        <p:spPr>
          <a:xfrm>
            <a:off x="6461330" y="3953438"/>
            <a:ext cx="1225715" cy="523220"/>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Test dataset in each fold</a:t>
            </a:r>
            <a:endParaRPr lang="en-US" sz="1400" dirty="0">
              <a:latin typeface="Arial" panose="020B0604020202020204" pitchFamily="34" charset="0"/>
              <a:cs typeface="Arial" panose="020B0604020202020204" pitchFamily="34" charset="0"/>
            </a:endParaRPr>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9310" y="4740667"/>
            <a:ext cx="534301" cy="742033"/>
          </a:xfrm>
          <a:prstGeom prst="rect">
            <a:avLst/>
          </a:prstGeom>
        </p:spPr>
      </p:pic>
      <p:sp>
        <p:nvSpPr>
          <p:cNvPr id="33" name="TextBox 32"/>
          <p:cNvSpPr txBox="1"/>
          <p:nvPr/>
        </p:nvSpPr>
        <p:spPr>
          <a:xfrm>
            <a:off x="6530951" y="5393001"/>
            <a:ext cx="1225715"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Boxplot with whiskers </a:t>
            </a:r>
          </a:p>
        </p:txBody>
      </p:sp>
      <p:grpSp>
        <p:nvGrpSpPr>
          <p:cNvPr id="38" name="Group 37"/>
          <p:cNvGrpSpPr/>
          <p:nvPr/>
        </p:nvGrpSpPr>
        <p:grpSpPr>
          <a:xfrm>
            <a:off x="2154103" y="6151363"/>
            <a:ext cx="1060222" cy="307777"/>
            <a:chOff x="2154103" y="6151363"/>
            <a:chExt cx="1060222" cy="307777"/>
          </a:xfrm>
        </p:grpSpPr>
        <p:sp>
          <p:nvSpPr>
            <p:cNvPr id="34" name="TextBox 33"/>
            <p:cNvSpPr txBox="1"/>
            <p:nvPr/>
          </p:nvSpPr>
          <p:spPr>
            <a:xfrm>
              <a:off x="2364913" y="6165301"/>
              <a:ext cx="593334" cy="255623"/>
            </a:xfrm>
            <a:prstGeom prst="rect">
              <a:avLst/>
            </a:prstGeom>
            <a:solidFill>
              <a:schemeClr val="bg1"/>
            </a:solidFill>
          </p:spPr>
          <p:txBody>
            <a:bodyPr wrap="square" rtlCol="0">
              <a:spAutoFit/>
            </a:bodyPr>
            <a:lstStyle/>
            <a:p>
              <a:pPr algn="ctr"/>
              <a:endParaRPr lang="en-US" sz="1400" dirty="0">
                <a:latin typeface="Arial" panose="020B0604020202020204" pitchFamily="34" charset="0"/>
                <a:cs typeface="Arial" panose="020B0604020202020204" pitchFamily="34" charset="0"/>
              </a:endParaRPr>
            </a:p>
          </p:txBody>
        </p:sp>
        <p:sp>
          <p:nvSpPr>
            <p:cNvPr id="35" name="TextBox 34"/>
            <p:cNvSpPr txBox="1"/>
            <p:nvPr/>
          </p:nvSpPr>
          <p:spPr>
            <a:xfrm>
              <a:off x="2154103" y="6151363"/>
              <a:ext cx="1060222"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DL + ROC</a:t>
              </a:r>
              <a:endParaRPr lang="en-US" sz="1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42606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63430" y="242732"/>
            <a:ext cx="6512572" cy="3445937"/>
            <a:chOff x="157943" y="652417"/>
            <a:chExt cx="8927870" cy="5339713"/>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1540" y="1826972"/>
              <a:ext cx="7866420" cy="1608912"/>
              <a:chOff x="991540" y="1826972"/>
              <a:chExt cx="7866420" cy="1608912"/>
            </a:xfrm>
          </p:grpSpPr>
          <p:sp>
            <p:nvSpPr>
              <p:cNvPr id="25" name="TextBox 24"/>
              <p:cNvSpPr txBox="1"/>
              <p:nvPr/>
            </p:nvSpPr>
            <p:spPr>
              <a:xfrm rot="5400000" flipV="1">
                <a:off x="35963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86577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371918"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87806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38420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89035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39650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0264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0878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88016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38630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892449"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398595"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0474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1088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17026"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874596" y="3911922"/>
            <a:ext cx="452368" cy="369332"/>
          </a:xfrm>
          <a:prstGeom prst="rect">
            <a:avLst/>
          </a:prstGeom>
          <a:noFill/>
        </p:spPr>
        <p:txBody>
          <a:bodyPr wrap="none" rtlCol="0">
            <a:spAutoFit/>
          </a:bodyPr>
          <a:lstStyle/>
          <a:p>
            <a:r>
              <a:rPr lang="en-US" b="1" dirty="0" smtClean="0"/>
              <a:t>(b)</a:t>
            </a:r>
            <a:endParaRPr lang="en-US" b="1" dirty="0"/>
          </a:p>
        </p:txBody>
      </p:sp>
      <p:sp>
        <p:nvSpPr>
          <p:cNvPr id="23" name="TextBox 22"/>
          <p:cNvSpPr txBox="1"/>
          <p:nvPr/>
        </p:nvSpPr>
        <p:spPr>
          <a:xfrm>
            <a:off x="874596" y="172732"/>
            <a:ext cx="442750" cy="369332"/>
          </a:xfrm>
          <a:prstGeom prst="rect">
            <a:avLst/>
          </a:prstGeom>
          <a:noFill/>
        </p:spPr>
        <p:txBody>
          <a:bodyPr wrap="none" rtlCol="0">
            <a:spAutoFit/>
          </a:bodyPr>
          <a:lstStyle/>
          <a:p>
            <a:r>
              <a:rPr lang="en-US" b="1" dirty="0" smtClean="0"/>
              <a:t>(a)</a:t>
            </a:r>
            <a:endParaRPr lang="en-US" b="1"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591" y="4042434"/>
            <a:ext cx="6819900" cy="2167128"/>
          </a:xfrm>
          <a:prstGeom prst="rect">
            <a:avLst/>
          </a:prstGeom>
        </p:spPr>
      </p:pic>
      <p:sp>
        <p:nvSpPr>
          <p:cNvPr id="7" name="TextBox 6"/>
          <p:cNvSpPr txBox="1"/>
          <p:nvPr/>
        </p:nvSpPr>
        <p:spPr>
          <a:xfrm rot="16200000">
            <a:off x="917580" y="963808"/>
            <a:ext cx="816249"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Accuracy</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rot="16200000">
            <a:off x="438378" y="2774469"/>
            <a:ext cx="1774653"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Explained Variance (%)</a:t>
            </a:r>
            <a:endParaRPr lang="en-US" sz="1200" dirty="0">
              <a:latin typeface="Arial" panose="020B0604020202020204" pitchFamily="34" charset="0"/>
              <a:cs typeface="Arial" panose="020B0604020202020204" pitchFamily="34" charset="0"/>
            </a:endParaRPr>
          </a:p>
        </p:txBody>
      </p:sp>
      <p:sp>
        <p:nvSpPr>
          <p:cNvPr id="29" name="TextBox 28"/>
          <p:cNvSpPr txBox="1"/>
          <p:nvPr/>
        </p:nvSpPr>
        <p:spPr>
          <a:xfrm>
            <a:off x="3914411" y="6052152"/>
            <a:ext cx="2142318"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Total Explained Variance (%)</a:t>
            </a:r>
            <a:endParaRPr lang="en-US" sz="1200" dirty="0">
              <a:latin typeface="Arial" panose="020B0604020202020204" pitchFamily="34" charset="0"/>
              <a:cs typeface="Arial" panose="020B0604020202020204" pitchFamily="34" charset="0"/>
            </a:endParaRPr>
          </a:p>
        </p:txBody>
      </p:sp>
      <p:sp>
        <p:nvSpPr>
          <p:cNvPr id="30" name="TextBox 29"/>
          <p:cNvSpPr txBox="1"/>
          <p:nvPr/>
        </p:nvSpPr>
        <p:spPr>
          <a:xfrm rot="16200000">
            <a:off x="572815" y="4839420"/>
            <a:ext cx="1489062"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Balanced Accuracy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26869</TotalTime>
  <Words>1842</Words>
  <Application>Microsoft Office PowerPoint</Application>
  <PresentationFormat>On-screen Show (4:3)</PresentationFormat>
  <Paragraphs>245</Paragraphs>
  <Slides>13</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宋体</vt:lpstr>
      <vt:lpstr>Arial</vt:lpstr>
      <vt:lpstr>Calibri</vt:lpstr>
      <vt:lpstr>Calibri Light</vt:lpstr>
      <vt:lpstr>Cambria Math</vt:lpstr>
      <vt:lpstr>Gill Sans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405</cp:revision>
  <dcterms:created xsi:type="dcterms:W3CDTF">2014-09-09T01:17:02Z</dcterms:created>
  <dcterms:modified xsi:type="dcterms:W3CDTF">2015-11-10T00:16:08Z</dcterms:modified>
</cp:coreProperties>
</file>